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6" r:id="rId4"/>
    <p:sldId id="292" r:id="rId5"/>
    <p:sldId id="293" r:id="rId6"/>
    <p:sldId id="258" r:id="rId7"/>
    <p:sldId id="263" r:id="rId8"/>
    <p:sldId id="257" r:id="rId9"/>
    <p:sldId id="272" r:id="rId10"/>
    <p:sldId id="285" r:id="rId11"/>
    <p:sldId id="287" r:id="rId12"/>
    <p:sldId id="274" r:id="rId13"/>
    <p:sldId id="270" r:id="rId14"/>
    <p:sldId id="273" r:id="rId15"/>
    <p:sldId id="289" r:id="rId16"/>
    <p:sldId id="290" r:id="rId17"/>
    <p:sldId id="282" r:id="rId18"/>
    <p:sldId id="284" r:id="rId19"/>
    <p:sldId id="276" r:id="rId20"/>
    <p:sldId id="277" r:id="rId21"/>
    <p:sldId id="278" r:id="rId22"/>
    <p:sldId id="283" r:id="rId23"/>
    <p:sldId id="28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838"/>
  </p:normalViewPr>
  <p:slideViewPr>
    <p:cSldViewPr snapToGrid="0" snapToObjects="1">
      <p:cViewPr varScale="1">
        <p:scale>
          <a:sx n="143" d="100"/>
          <a:sy n="143" d="100"/>
        </p:scale>
        <p:origin x="92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7648190" y="2911557"/>
            <a:ext cx="5632939" cy="3479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2019.05.19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일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28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C888E-8418-EF49-9CC1-FA51E6A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39" y="460869"/>
            <a:ext cx="1943100" cy="3276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6BB7BE-9082-954B-9700-F5B25E2B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3" y="-2623184"/>
            <a:ext cx="5285929" cy="9397202"/>
          </a:xfrm>
          <a:prstGeom prst="rect">
            <a:avLst/>
          </a:prstGeom>
        </p:spPr>
      </p:pic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F1B7CA9B-C6D1-2446-B832-1A12F3F91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589" y="2786346"/>
            <a:ext cx="914400" cy="914400"/>
          </a:xfrm>
          <a:prstGeom prst="rect">
            <a:avLst/>
          </a:prstGeom>
          <a:effectLst/>
          <a:scene3d>
            <a:camera prst="obliqueTopLeft"/>
            <a:lightRig rig="flood" dir="t"/>
          </a:scene3d>
          <a:sp3d prstMaterial="matte">
            <a:bevelT prst="angle"/>
            <a:bevelB prst="angle"/>
          </a:sp3d>
        </p:spPr>
      </p:pic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F7E3FD0-4896-6F4C-9307-0D3475778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3304" y="301271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A9C5E7-1E98-5146-A953-C57F97FBC93A}"/>
              </a:ext>
            </a:extLst>
          </p:cNvPr>
          <p:cNvSpPr/>
          <p:nvPr/>
        </p:nvSpPr>
        <p:spPr>
          <a:xfrm>
            <a:off x="2470043" y="3465448"/>
            <a:ext cx="70225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Balloon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RiDER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6" name="Graphic 25" descr="Rocket">
            <a:extLst>
              <a:ext uri="{FF2B5EF4-FFF2-40B4-BE49-F238E27FC236}">
                <a16:creationId xmlns:a16="http://schemas.microsoft.com/office/drawing/2014/main" id="{944CBE4C-DD0C-D844-BF38-5539AB9E2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921" y="3150823"/>
            <a:ext cx="616995" cy="616994"/>
          </a:xfrm>
          <a:prstGeom prst="rect">
            <a:avLst/>
          </a:prstGeom>
        </p:spPr>
      </p:pic>
      <p:pic>
        <p:nvPicPr>
          <p:cNvPr id="27" name="Graphic 26" descr="Beach ball">
            <a:extLst>
              <a:ext uri="{FF2B5EF4-FFF2-40B4-BE49-F238E27FC236}">
                <a16:creationId xmlns:a16="http://schemas.microsoft.com/office/drawing/2014/main" id="{87394F7C-B97A-B742-B3AF-4A4AE46CB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8264" y="2911557"/>
            <a:ext cx="790041" cy="790040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8409047F-82EA-0843-B7A9-E7D09F631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4787" y="3008232"/>
            <a:ext cx="616995" cy="616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354C4-ECB9-F540-B698-353C0A41E884}"/>
              </a:ext>
            </a:extLst>
          </p:cNvPr>
          <p:cNvGrpSpPr/>
          <p:nvPr/>
        </p:nvGrpSpPr>
        <p:grpSpPr>
          <a:xfrm>
            <a:off x="2470043" y="225386"/>
            <a:ext cx="7022578" cy="1602432"/>
            <a:chOff x="2470043" y="225386"/>
            <a:chExt cx="7022578" cy="1602432"/>
          </a:xfrm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4FF41BB5-83D0-644A-92B5-D66BAB54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5589" y="225386"/>
              <a:ext cx="914400" cy="914400"/>
            </a:xfrm>
            <a:prstGeom prst="rect">
              <a:avLst/>
            </a:prstGeom>
            <a:effectLst/>
            <a:scene3d>
              <a:camera prst="obliqueTopLeft"/>
              <a:lightRig rig="flood" dir="t"/>
            </a:scene3d>
            <a:sp3d prstMaterial="matte">
              <a:bevelT prst="angle"/>
              <a:bevelB prst="angle"/>
            </a:sp3d>
          </p:spPr>
        </p:pic>
        <p:pic>
          <p:nvPicPr>
            <p:cNvPr id="30" name="Graphic 29" descr="Gears">
              <a:extLst>
                <a:ext uri="{FF2B5EF4-FFF2-40B4-BE49-F238E27FC236}">
                  <a16:creationId xmlns:a16="http://schemas.microsoft.com/office/drawing/2014/main" id="{CC9960F1-19AF-DB4E-9C70-829004C9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63304" y="451753"/>
              <a:ext cx="914400" cy="9144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6A8B53-53CD-7D48-AA90-99D44FC0984A}"/>
                </a:ext>
              </a:extLst>
            </p:cNvPr>
            <p:cNvSpPr/>
            <p:nvPr/>
          </p:nvSpPr>
          <p:spPr>
            <a:xfrm>
              <a:off x="2470043" y="904488"/>
              <a:ext cx="702257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>
                  <a:ln/>
                  <a:solidFill>
                    <a:schemeClr val="accent4"/>
                  </a:solidFill>
                </a:rPr>
                <a:t>Balloon </a:t>
              </a:r>
              <a:r>
                <a:rPr lang="en-US" sz="5400" b="1" dirty="0" err="1">
                  <a:ln/>
                  <a:solidFill>
                    <a:schemeClr val="accent4"/>
                  </a:solidFill>
                </a:rPr>
                <a:t>RiDER</a:t>
              </a:r>
              <a:endParaRPr lang="en-US" sz="5400" b="1" dirty="0">
                <a:ln/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4944477" y="212609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9" y="115291"/>
            <a:ext cx="3824598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127326" y="1761038"/>
            <a:ext cx="4915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8" y="3731438"/>
            <a:ext cx="3824599" cy="2087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13A82E-7A31-614C-B30C-851A0DB3381B}"/>
              </a:ext>
            </a:extLst>
          </p:cNvPr>
          <p:cNvSpPr txBox="1">
            <a:spLocks/>
          </p:cNvSpPr>
          <p:nvPr/>
        </p:nvSpPr>
        <p:spPr>
          <a:xfrm>
            <a:off x="6767692" y="-148476"/>
            <a:ext cx="3824598" cy="1222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latin typeface="+mj-ea"/>
              </a:rPr>
              <a:t>메이데이 메이데이</a:t>
            </a:r>
            <a:endParaRPr lang="en-US" sz="3200" b="1" dirty="0">
              <a:latin typeface="+mj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4D68D-E1A6-1141-8CF6-593FFCCD2F88}"/>
              </a:ext>
            </a:extLst>
          </p:cNvPr>
          <p:cNvGrpSpPr/>
          <p:nvPr/>
        </p:nvGrpSpPr>
        <p:grpSpPr>
          <a:xfrm>
            <a:off x="8957680" y="1766740"/>
            <a:ext cx="3106994" cy="4984955"/>
            <a:chOff x="6243485" y="790063"/>
            <a:chExt cx="3106994" cy="4984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CB5238-3301-BA47-95B2-2889A681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23" y="1063318"/>
              <a:ext cx="2743200" cy="4711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CE45DE-F45A-0546-BBF3-0B45129B8C7C}"/>
                </a:ext>
              </a:extLst>
            </p:cNvPr>
            <p:cNvSpPr/>
            <p:nvPr/>
          </p:nvSpPr>
          <p:spPr>
            <a:xfrm>
              <a:off x="6243485" y="790063"/>
              <a:ext cx="3106994" cy="49849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>
                    <a:lumMod val="81000"/>
                  </a:srgbClr>
                </a:gs>
                <a:gs pos="91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4D582-5918-4E41-9720-C6C3791738E7}"/>
              </a:ext>
            </a:extLst>
          </p:cNvPr>
          <p:cNvSpPr/>
          <p:nvPr/>
        </p:nvSpPr>
        <p:spPr>
          <a:xfrm>
            <a:off x="6528433" y="930041"/>
            <a:ext cx="487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기구가 연료를 모두 소모하거나 낙하하는 도중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br>
              <a:rPr lang="ko" altLang="en-US" sz="1200" dirty="0"/>
            </a:b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메이데이 상황이 온 경우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 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알파값이 들어가있는 빨간 표식이 나오고 위험이 심해질수록 알파값이 높아지면서 </a:t>
            </a:r>
            <a:r>
              <a:rPr lang="en-US" altLang="ko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버틸수가 없어 비행를 포기한다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를 연출 구현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CE388-0374-4D44-9966-06F9E00C0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51" y="2152202"/>
            <a:ext cx="2413340" cy="4290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D30E0D3-B16B-DF4C-8E17-88C53419970D}"/>
              </a:ext>
            </a:extLst>
          </p:cNvPr>
          <p:cNvSpPr/>
          <p:nvPr/>
        </p:nvSpPr>
        <p:spPr>
          <a:xfrm>
            <a:off x="8372825" y="4037257"/>
            <a:ext cx="389580" cy="717176"/>
          </a:xfrm>
          <a:prstGeom prst="rightArrow">
            <a:avLst>
              <a:gd name="adj1" fmla="val 50000"/>
              <a:gd name="adj2" fmla="val 66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8CD184-C2A4-0344-B3E7-20E28F8190D2}"/>
              </a:ext>
            </a:extLst>
          </p:cNvPr>
          <p:cNvSpPr/>
          <p:nvPr/>
        </p:nvSpPr>
        <p:spPr>
          <a:xfrm>
            <a:off x="10694894" y="3917575"/>
            <a:ext cx="381086" cy="4034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및 표현방법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발동 조건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피버게이지를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추가한다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최대 용량이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바운스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되는 노란 오브젝트를 파괴하면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8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채워진다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단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이렇게 채워진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피버게이지는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초당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의 속도로 자연 감소한다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이상이 되는 순간 피버 아이템이 소유하게 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소유는 최대 한 개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피버아이템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소유하고 있는 동안에는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피버 게이지의 자연 감소는 중단된다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소유한 피버 아이템은 수직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윗방향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스와이프로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사용 가능하다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이때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피버모드가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발동된다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발동전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피버 아이템 보유 중일 때의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양측 엔진이 과열되는 모습을 보이며 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가능 상태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모드 발동 시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엔진에 불과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 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아이템은 먹어지지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노란 오브젝트에 의한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피버게이지도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채워지지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</a:p>
          <a:p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 중엔 피버 게이지가 계속 소모된다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피버 게이지가 바닥나면 피버 모드도 종료된다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연료가 소모되지 않고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발동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시작시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꽉 채워진다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방향은 아주 약간 미세하게 조종 가능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sz="16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4889EA-8476-3546-AD16-ED6003F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1285117" y="3406076"/>
            <a:ext cx="1907930" cy="1342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0040CD-7372-7A4F-B354-00A4108CD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3534476" y="3406076"/>
            <a:ext cx="1907930" cy="1342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A5AFA-5F86-7B4E-A0E7-94B4E406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5857272" y="3371507"/>
            <a:ext cx="1907930" cy="134266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0B00372-F1E6-F447-855A-D02F65BDF176}"/>
              </a:ext>
            </a:extLst>
          </p:cNvPr>
          <p:cNvSpPr/>
          <p:nvPr/>
        </p:nvSpPr>
        <p:spPr>
          <a:xfrm>
            <a:off x="6285449" y="369966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F92FD8-675A-3542-B8CE-A87CA4A5CB89}"/>
              </a:ext>
            </a:extLst>
          </p:cNvPr>
          <p:cNvSpPr/>
          <p:nvPr/>
        </p:nvSpPr>
        <p:spPr>
          <a:xfrm>
            <a:off x="3953531" y="373218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3EDF4E-15AC-EC4B-84D1-EEF08A485A0B}"/>
              </a:ext>
            </a:extLst>
          </p:cNvPr>
          <p:cNvSpPr/>
          <p:nvPr/>
        </p:nvSpPr>
        <p:spPr>
          <a:xfrm>
            <a:off x="3942736" y="3737681"/>
            <a:ext cx="381086" cy="403412"/>
          </a:xfrm>
          <a:custGeom>
            <a:avLst/>
            <a:gdLst>
              <a:gd name="connsiteX0" fmla="*/ 0 w 344129"/>
              <a:gd name="connsiteY0" fmla="*/ 137652 h 336008"/>
              <a:gd name="connsiteX1" fmla="*/ 19665 w 344129"/>
              <a:gd name="connsiteY1" fmla="*/ 255639 h 336008"/>
              <a:gd name="connsiteX2" fmla="*/ 39329 w 344129"/>
              <a:gd name="connsiteY2" fmla="*/ 285135 h 336008"/>
              <a:gd name="connsiteX3" fmla="*/ 68826 w 344129"/>
              <a:gd name="connsiteY3" fmla="*/ 294968 h 336008"/>
              <a:gd name="connsiteX4" fmla="*/ 98323 w 344129"/>
              <a:gd name="connsiteY4" fmla="*/ 314632 h 336008"/>
              <a:gd name="connsiteX5" fmla="*/ 186813 w 344129"/>
              <a:gd name="connsiteY5" fmla="*/ 324464 h 336008"/>
              <a:gd name="connsiteX6" fmla="*/ 285136 w 344129"/>
              <a:gd name="connsiteY6" fmla="*/ 324464 h 336008"/>
              <a:gd name="connsiteX7" fmla="*/ 294968 w 344129"/>
              <a:gd name="connsiteY7" fmla="*/ 294968 h 336008"/>
              <a:gd name="connsiteX8" fmla="*/ 314633 w 344129"/>
              <a:gd name="connsiteY8" fmla="*/ 265471 h 336008"/>
              <a:gd name="connsiteX9" fmla="*/ 324465 w 344129"/>
              <a:gd name="connsiteY9" fmla="*/ 235974 h 336008"/>
              <a:gd name="connsiteX10" fmla="*/ 344129 w 344129"/>
              <a:gd name="connsiteY10" fmla="*/ 157316 h 336008"/>
              <a:gd name="connsiteX11" fmla="*/ 334297 w 344129"/>
              <a:gd name="connsiteY11" fmla="*/ 78658 h 336008"/>
              <a:gd name="connsiteX12" fmla="*/ 324465 w 344129"/>
              <a:gd name="connsiteY12" fmla="*/ 0 h 33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129" h="336008">
                <a:moveTo>
                  <a:pt x="0" y="137652"/>
                </a:moveTo>
                <a:cubicBezTo>
                  <a:pt x="3115" y="165686"/>
                  <a:pt x="3194" y="222696"/>
                  <a:pt x="19665" y="255639"/>
                </a:cubicBezTo>
                <a:cubicBezTo>
                  <a:pt x="24949" y="266208"/>
                  <a:pt x="30102" y="277753"/>
                  <a:pt x="39329" y="285135"/>
                </a:cubicBezTo>
                <a:cubicBezTo>
                  <a:pt x="47422" y="291610"/>
                  <a:pt x="59556" y="290333"/>
                  <a:pt x="68826" y="294968"/>
                </a:cubicBezTo>
                <a:cubicBezTo>
                  <a:pt x="79395" y="300253"/>
                  <a:pt x="86859" y="311766"/>
                  <a:pt x="98323" y="314632"/>
                </a:cubicBezTo>
                <a:cubicBezTo>
                  <a:pt x="127115" y="321830"/>
                  <a:pt x="157316" y="321187"/>
                  <a:pt x="186813" y="324464"/>
                </a:cubicBezTo>
                <a:cubicBezTo>
                  <a:pt x="221328" y="333093"/>
                  <a:pt x="248448" y="345428"/>
                  <a:pt x="285136" y="324464"/>
                </a:cubicBezTo>
                <a:cubicBezTo>
                  <a:pt x="294134" y="319322"/>
                  <a:pt x="290333" y="304238"/>
                  <a:pt x="294968" y="294968"/>
                </a:cubicBezTo>
                <a:cubicBezTo>
                  <a:pt x="300253" y="284399"/>
                  <a:pt x="308078" y="275303"/>
                  <a:pt x="314633" y="265471"/>
                </a:cubicBezTo>
                <a:cubicBezTo>
                  <a:pt x="317910" y="255639"/>
                  <a:pt x="321951" y="246029"/>
                  <a:pt x="324465" y="235974"/>
                </a:cubicBezTo>
                <a:lnTo>
                  <a:pt x="344129" y="157316"/>
                </a:lnTo>
                <a:cubicBezTo>
                  <a:pt x="340852" y="131097"/>
                  <a:pt x="338315" y="104774"/>
                  <a:pt x="334297" y="78658"/>
                </a:cubicBezTo>
                <a:cubicBezTo>
                  <a:pt x="322537" y="2215"/>
                  <a:pt x="324465" y="56588"/>
                  <a:pt x="324465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4295C49-4B46-804D-BAE3-9190061EA1F5}"/>
              </a:ext>
            </a:extLst>
          </p:cNvPr>
          <p:cNvSpPr/>
          <p:nvPr/>
        </p:nvSpPr>
        <p:spPr>
          <a:xfrm>
            <a:off x="3259451" y="3847436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F5A41D9-4776-DA4F-9104-4F95C47EAC0C}"/>
              </a:ext>
            </a:extLst>
          </p:cNvPr>
          <p:cNvSpPr/>
          <p:nvPr/>
        </p:nvSpPr>
        <p:spPr>
          <a:xfrm>
            <a:off x="5555032" y="3818318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42AC0-8CFC-444D-8334-9A9307FEE47D}"/>
              </a:ext>
            </a:extLst>
          </p:cNvPr>
          <p:cNvSpPr/>
          <p:nvPr/>
        </p:nvSpPr>
        <p:spPr>
          <a:xfrm>
            <a:off x="6035593" y="472101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피버가능상태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8A94FD-BCDD-0043-AFA5-8DFD8A00D178}"/>
              </a:ext>
            </a:extLst>
          </p:cNvPr>
          <p:cNvSpPr/>
          <p:nvPr/>
        </p:nvSpPr>
        <p:spPr>
          <a:xfrm>
            <a:off x="3581526" y="4733208"/>
            <a:ext cx="18998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절반 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05E5F-01DA-3D40-BDAD-A620E6BE69F8}"/>
              </a:ext>
            </a:extLst>
          </p:cNvPr>
          <p:cNvSpPr/>
          <p:nvPr/>
        </p:nvSpPr>
        <p:spPr>
          <a:xfrm>
            <a:off x="1255805" y="4723458"/>
            <a:ext cx="2079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가없는 상태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스테이지 테마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91911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테마1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1~5)</a:t>
            </a:r>
            <a:endParaRPr lang="en-US" b="1" dirty="0"/>
          </a:p>
          <a:p>
            <a:r>
              <a:rPr lang="en-US" dirty="0"/>
              <a:t>: </a:t>
            </a:r>
            <a:r>
              <a:rPr lang="ko-KR" altLang="en-US" dirty="0"/>
              <a:t>남</a:t>
            </a:r>
            <a:r>
              <a:rPr lang="en-US" dirty="0" err="1"/>
              <a:t>색</a:t>
            </a:r>
            <a:r>
              <a:rPr lang="en-US" dirty="0"/>
              <a:t> + </a:t>
            </a:r>
            <a:r>
              <a:rPr lang="en-US" dirty="0" err="1"/>
              <a:t>하늘색의</a:t>
            </a:r>
            <a:r>
              <a:rPr lang="en-US" dirty="0"/>
              <a:t> </a:t>
            </a:r>
            <a:r>
              <a:rPr lang="en-US" dirty="0" err="1"/>
              <a:t>그라이데이션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오오라가</a:t>
            </a:r>
            <a:r>
              <a:rPr lang="en-US" dirty="0"/>
              <a:t> </a:t>
            </a:r>
            <a:r>
              <a:rPr lang="en-US" dirty="0" err="1"/>
              <a:t>보이며</a:t>
            </a:r>
            <a:r>
              <a:rPr lang="en-US" dirty="0"/>
              <a:t> </a:t>
            </a:r>
            <a:r>
              <a:rPr lang="en-US" dirty="0" err="1"/>
              <a:t>뒷배경은</a:t>
            </a:r>
            <a:r>
              <a:rPr lang="en-US" dirty="0"/>
              <a:t> </a:t>
            </a:r>
            <a:r>
              <a:rPr lang="en-US" dirty="0" err="1"/>
              <a:t>어두운</a:t>
            </a:r>
            <a:r>
              <a:rPr lang="en-US" dirty="0"/>
              <a:t> </a:t>
            </a:r>
            <a:r>
              <a:rPr lang="en-US" dirty="0" err="1"/>
              <a:t>하늘색</a:t>
            </a:r>
            <a:r>
              <a:rPr lang="en-US" dirty="0"/>
              <a:t>  </a:t>
            </a:r>
            <a:r>
              <a:rPr lang="en-US" dirty="0" err="1"/>
              <a:t>유우자적</a:t>
            </a:r>
            <a:r>
              <a:rPr lang="en-US" dirty="0"/>
              <a:t> </a:t>
            </a:r>
            <a:r>
              <a:rPr lang="en-US" dirty="0" err="1"/>
              <a:t>구름</a:t>
            </a:r>
            <a:r>
              <a:rPr lang="en-US" dirty="0"/>
              <a:t>? </a:t>
            </a:r>
            <a:r>
              <a:rPr lang="en-US" dirty="0" err="1"/>
              <a:t>수증기가</a:t>
            </a:r>
            <a:r>
              <a:rPr lang="en-US" dirty="0"/>
              <a:t> </a:t>
            </a:r>
            <a:r>
              <a:rPr lang="ko-KR" altLang="en-US" dirty="0" err="1"/>
              <a:t>룡</a:t>
            </a:r>
            <a:r>
              <a:rPr lang="en-US" dirty="0" err="1"/>
              <a:t>처럼</a:t>
            </a:r>
            <a:r>
              <a:rPr lang="en-US" dirty="0"/>
              <a:t> </a:t>
            </a:r>
            <a:r>
              <a:rPr lang="ko-KR" altLang="en-US" dirty="0"/>
              <a:t>꾸물꾸물 배경 속을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테마2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6~10)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(2019.5,17 레벨2에 </a:t>
            </a:r>
            <a:r>
              <a:rPr lang="en-US" dirty="0" err="1"/>
              <a:t>적용된</a:t>
            </a:r>
            <a:r>
              <a:rPr lang="en-US" dirty="0"/>
              <a:t> ) </a:t>
            </a:r>
            <a:r>
              <a:rPr lang="en-US" dirty="0" err="1"/>
              <a:t>적</a:t>
            </a:r>
            <a:r>
              <a:rPr lang="en-US" dirty="0"/>
              <a:t> + </a:t>
            </a:r>
            <a:r>
              <a:rPr lang="en-US" dirty="0" err="1"/>
              <a:t>토색의</a:t>
            </a:r>
            <a:r>
              <a:rPr lang="en-US" dirty="0"/>
              <a:t> </a:t>
            </a:r>
            <a:r>
              <a:rPr lang="en-US" dirty="0" err="1"/>
              <a:t>그라이데션</a:t>
            </a:r>
            <a:r>
              <a:rPr lang="en-US" dirty="0"/>
              <a:t> </a:t>
            </a:r>
            <a:r>
              <a:rPr lang="en-US" dirty="0" err="1"/>
              <a:t>조합이</a:t>
            </a:r>
            <a:r>
              <a:rPr lang="en-US" dirty="0"/>
              <a:t> </a:t>
            </a:r>
            <a:r>
              <a:rPr lang="en-US" dirty="0" err="1"/>
              <a:t>중심이며</a:t>
            </a:r>
            <a:r>
              <a:rPr lang="en-US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테마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, </a:t>
            </a:r>
            <a:r>
              <a:rPr lang="en-US" dirty="0" err="1"/>
              <a:t>구름,수증가</a:t>
            </a:r>
            <a:r>
              <a:rPr lang="en-US" dirty="0"/>
              <a:t> </a:t>
            </a:r>
            <a:r>
              <a:rPr lang="en-US" dirty="0" err="1"/>
              <a:t>꾸물꾸물하며</a:t>
            </a:r>
            <a:r>
              <a:rPr lang="en-US" dirty="0"/>
              <a:t> </a:t>
            </a:r>
            <a:r>
              <a:rPr lang="en-US" dirty="0" err="1"/>
              <a:t>배경에</a:t>
            </a:r>
            <a:r>
              <a:rPr lang="en-US" dirty="0"/>
              <a:t>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테마1 </a:t>
            </a:r>
            <a:r>
              <a:rPr lang="en-US" dirty="0" err="1"/>
              <a:t>배경이</a:t>
            </a:r>
            <a:r>
              <a:rPr lang="en-US" dirty="0"/>
              <a:t>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테마3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11~15)</a:t>
            </a:r>
            <a:endParaRPr lang="en-US" dirty="0"/>
          </a:p>
          <a:p>
            <a:r>
              <a:rPr lang="en-US" dirty="0" err="1"/>
              <a:t>네이비</a:t>
            </a:r>
            <a:r>
              <a:rPr lang="en-US" dirty="0"/>
              <a:t>/</a:t>
            </a:r>
            <a:r>
              <a:rPr lang="en-US" dirty="0" err="1"/>
              <a:t>대기권</a:t>
            </a:r>
            <a:r>
              <a:rPr lang="en-US" dirty="0"/>
              <a:t> </a:t>
            </a:r>
            <a:r>
              <a:rPr lang="en-US" dirty="0" err="1"/>
              <a:t>우주의</a:t>
            </a:r>
            <a:r>
              <a:rPr lang="en-US" dirty="0"/>
              <a:t> </a:t>
            </a:r>
            <a:r>
              <a:rPr lang="en-US" dirty="0" err="1"/>
              <a:t>색갈</a:t>
            </a:r>
            <a:r>
              <a:rPr lang="en-US" dirty="0"/>
              <a:t> </a:t>
            </a:r>
            <a:r>
              <a:rPr lang="en-US" dirty="0" err="1"/>
              <a:t>조합</a:t>
            </a:r>
            <a:r>
              <a:rPr lang="en-US" dirty="0"/>
              <a:t> </a:t>
            </a:r>
            <a:r>
              <a:rPr lang="en-US" dirty="0" err="1"/>
              <a:t>그라데이션</a:t>
            </a:r>
            <a:r>
              <a:rPr lang="en-US" dirty="0"/>
              <a:t>,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테마2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  <a:r>
              <a:rPr lang="en-US" dirty="0" err="1"/>
              <a:t>우주에서</a:t>
            </a:r>
            <a:r>
              <a:rPr lang="en-US" dirty="0"/>
              <a:t> </a:t>
            </a:r>
            <a:r>
              <a:rPr lang="en-US" dirty="0" err="1"/>
              <a:t>날아오든한</a:t>
            </a:r>
            <a:r>
              <a:rPr lang="en-US" dirty="0"/>
              <a:t> </a:t>
            </a:r>
            <a:r>
              <a:rPr lang="en-US" dirty="0" err="1"/>
              <a:t>파편들이</a:t>
            </a:r>
            <a:r>
              <a:rPr lang="en-US" dirty="0"/>
              <a:t> </a:t>
            </a:r>
            <a:r>
              <a:rPr lang="ko-KR" altLang="en-US" dirty="0"/>
              <a:t>배경에</a:t>
            </a:r>
            <a:r>
              <a:rPr lang="en-US" dirty="0"/>
              <a:t> </a:t>
            </a:r>
            <a:r>
              <a:rPr lang="en-US" dirty="0" err="1"/>
              <a:t>스쳐</a:t>
            </a:r>
            <a:r>
              <a:rPr lang="en-US" dirty="0"/>
              <a:t> </a:t>
            </a:r>
            <a:r>
              <a:rPr lang="en-US" dirty="0" err="1"/>
              <a:t>지나간다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ED020-CE52-7841-9FFD-DF3758E9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312" y="365125"/>
            <a:ext cx="2162688" cy="3501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917629-6B18-E74B-B1B6-2987F3925DBD}"/>
              </a:ext>
            </a:extLst>
          </p:cNvPr>
          <p:cNvGrpSpPr/>
          <p:nvPr/>
        </p:nvGrpSpPr>
        <p:grpSpPr>
          <a:xfrm>
            <a:off x="10975401" y="2759048"/>
            <a:ext cx="324299" cy="369635"/>
            <a:chOff x="2133920" y="2041871"/>
            <a:chExt cx="891915" cy="10166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14EEA2-6799-4349-86FB-8C3ABB0A09F0}"/>
                </a:ext>
              </a:extLst>
            </p:cNvPr>
            <p:cNvGrpSpPr/>
            <p:nvPr/>
          </p:nvGrpSpPr>
          <p:grpSpPr>
            <a:xfrm rot="20750178">
              <a:off x="2133920" y="2158858"/>
              <a:ext cx="891915" cy="899615"/>
              <a:chOff x="2023848" y="1544534"/>
              <a:chExt cx="891915" cy="899615"/>
            </a:xfrm>
          </p:grpSpPr>
          <p:pic>
            <p:nvPicPr>
              <p:cNvPr id="13" name="Picture 12" descr="A picture containing transport, balloon, aircraft&#10;&#10;Description automatically generated">
                <a:extLst>
                  <a:ext uri="{FF2B5EF4-FFF2-40B4-BE49-F238E27FC236}">
                    <a16:creationId xmlns:a16="http://schemas.microsoft.com/office/drawing/2014/main" id="{CFB2B7FC-467A-DD42-87DC-11140F4D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3848" y="1544534"/>
                <a:ext cx="891915" cy="891915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5E102D6-6DBE-9C40-B9CF-0BCF5C42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642" y="1865280"/>
                <a:ext cx="143950" cy="571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DC64D9-09A2-DE46-B030-9A357537AFCA}"/>
                  </a:ext>
                </a:extLst>
              </p:cNvPr>
              <p:cNvCxnSpPr>
                <a:cxnSpLocks/>
              </p:cNvCxnSpPr>
              <p:nvPr/>
            </p:nvCxnSpPr>
            <p:spPr>
              <a:xfrm rot="849822" flipH="1">
                <a:off x="2349490" y="2034814"/>
                <a:ext cx="12084" cy="4093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2AD66F-9162-B541-BCBD-BE627713B5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9594" y="2077637"/>
                <a:ext cx="369162" cy="358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E280CFC6-5C3B-B647-B8B2-1308BFB44848}"/>
                </a:ext>
              </a:extLst>
            </p:cNvPr>
            <p:cNvSpPr/>
            <p:nvPr/>
          </p:nvSpPr>
          <p:spPr>
            <a:xfrm>
              <a:off x="2141339" y="2041871"/>
              <a:ext cx="750261" cy="606239"/>
            </a:xfrm>
            <a:prstGeom prst="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7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튜토리얼</a:t>
            </a:r>
            <a:r>
              <a:rPr lang="ko-KR" altLang="en-US" b="1" dirty="0"/>
              <a:t> 기획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r>
              <a:rPr lang="ko-KR" altLang="en-US" b="1" dirty="0"/>
              <a:t> 첫 부분에서</a:t>
            </a:r>
            <a:r>
              <a:rPr lang="en-US" altLang="ko-KR" b="1" dirty="0"/>
              <a:t>…</a:t>
            </a:r>
          </a:p>
          <a:p>
            <a:endParaRPr lang="en-US" altLang="ko-KR" b="1" dirty="0"/>
          </a:p>
          <a:p>
            <a:r>
              <a:rPr lang="en-US" altLang="ko-KR" dirty="0"/>
              <a:t>“</a:t>
            </a:r>
            <a:r>
              <a:rPr lang="ko-KR" altLang="en-US" dirty="0"/>
              <a:t>화면을 탭 하면 해당 방향으로 올라갈 수 있습니다</a:t>
            </a:r>
            <a:r>
              <a:rPr lang="en-US" altLang="ko-KR" dirty="0"/>
              <a:t>.”</a:t>
            </a:r>
            <a:r>
              <a:rPr lang="ko-KR" altLang="en-US" b="1" dirty="0"/>
              <a:t> 동그란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표식</a:t>
            </a:r>
            <a:r>
              <a:rPr lang="ko-KR" altLang="en-US" dirty="0"/>
              <a:t>을 남겨줘서 </a:t>
            </a:r>
            <a:r>
              <a:rPr lang="en-US" altLang="ko-KR" dirty="0"/>
              <a:t>“</a:t>
            </a:r>
            <a:r>
              <a:rPr lang="ko-KR" altLang="en-US" dirty="0"/>
              <a:t>좌로 움직여 보세요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우로 움직여 보세요</a:t>
            </a:r>
            <a:r>
              <a:rPr lang="en-US" altLang="ko-KR" dirty="0"/>
              <a:t>.”</a:t>
            </a:r>
            <a:r>
              <a:rPr lang="ko-KR" altLang="en-US" dirty="0"/>
              <a:t>   완수하면 </a:t>
            </a:r>
            <a:r>
              <a:rPr lang="en-US" altLang="ko-KR" dirty="0"/>
              <a:t>“</a:t>
            </a:r>
            <a:r>
              <a:rPr lang="ko-KR" altLang="en-US" dirty="0"/>
              <a:t>잘 하셨습니다</a:t>
            </a:r>
            <a:r>
              <a:rPr lang="en-US" altLang="ko-KR" dirty="0"/>
              <a:t>.</a:t>
            </a:r>
            <a:r>
              <a:rPr lang="ko-KR" altLang="en-US" dirty="0"/>
              <a:t> 이제 여정을 시작합니다＂ 메시지 출력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할 때만 출력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재시작시에는 출력되지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E1B35F-365D-7E44-94B2-A6F0ED29054E}"/>
              </a:ext>
            </a:extLst>
          </p:cNvPr>
          <p:cNvSpPr/>
          <p:nvPr/>
        </p:nvSpPr>
        <p:spPr>
          <a:xfrm>
            <a:off x="7109012" y="1825625"/>
            <a:ext cx="1739153" cy="5500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3860</TotalTime>
  <Words>1014</Words>
  <Application>Microsoft Macintosh PowerPoint</Application>
  <PresentationFormat>Widescreen</PresentationFormat>
  <Paragraphs>211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Roboto</vt:lpstr>
      <vt:lpstr>Arial</vt:lpstr>
      <vt:lpstr>Calibri</vt:lpstr>
      <vt:lpstr>Calibri Light</vt:lpstr>
      <vt:lpstr>Verdana</vt:lpstr>
      <vt:lpstr>Office Theme</vt:lpstr>
      <vt:lpstr>PowerPoint Presentation</vt:lpstr>
      <vt:lpstr>장애물(기류)</vt:lpstr>
      <vt:lpstr>PowerPoint Presentation</vt:lpstr>
      <vt:lpstr>스테이지 테마 </vt:lpstr>
      <vt:lpstr>튜토리얼 기획 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플레이어 캐릭터 임시 값 중요: 열기구와 비슷하지만 열기구가 아니다.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83</cp:revision>
  <dcterms:created xsi:type="dcterms:W3CDTF">2019-04-27T09:02:03Z</dcterms:created>
  <dcterms:modified xsi:type="dcterms:W3CDTF">2019-05-23T08:25:26Z</dcterms:modified>
</cp:coreProperties>
</file>